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6" r:id="rId9"/>
    <p:sldId id="267" r:id="rId10"/>
    <p:sldId id="269" r:id="rId11"/>
    <p:sldId id="268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A2862-D6F9-4923-A928-C369B4A7B46B}" type="datetimeFigureOut">
              <a:rPr lang="en-US" smtClean="0"/>
              <a:pPr/>
              <a:t>2/7/2012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1F43FB-D1F6-43E4-AE9D-7C253B9FB6D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gifted kids feel on an emotional level doesn’t always match</a:t>
            </a:r>
            <a:r>
              <a:rPr lang="en-US" baseline="0" dirty="0" smtClean="0"/>
              <a:t> logically with their intellectual capabilities.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It doesn’t mean they are happier, </a:t>
            </a:r>
            <a:r>
              <a:rPr lang="en-US" baseline="0" dirty="0" err="1" smtClean="0"/>
              <a:t>healtheri</a:t>
            </a:r>
            <a:r>
              <a:rPr lang="en-US" baseline="0" dirty="0" smtClean="0"/>
              <a:t>, more successful, socially adept or more secure.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It also doesn’t mean hyper, difficult, overly sensitive or neurotic.</a:t>
            </a:r>
          </a:p>
          <a:p>
            <a:endParaRPr lang="en-US" baseline="0" dirty="0" smtClean="0"/>
          </a:p>
          <a:p>
            <a:r>
              <a:rPr lang="en-US" baseline="0" dirty="0" smtClean="0"/>
              <a:t>Often, gifted kids feel insecure just because they are different from the norm.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They also may feel isolated, alienated or even “weird”.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Sometimes the educational community dismisses the emotional problems of gifted students for the same reasons they have dismissed their intellectual ones.  Mainly it is due to a lack of understanding.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F43FB-D1F6-43E4-AE9D-7C253B9FB6D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F43FB-D1F6-43E4-AE9D-7C253B9FB6D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of the challenges to emotional well-being come from without – from the individual’s conflict with the family , school environment,</a:t>
            </a:r>
            <a:r>
              <a:rPr lang="en-US" baseline="0" dirty="0" smtClean="0"/>
              <a:t> peers and society in general.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1F43FB-D1F6-43E4-AE9D-7C253B9FB6D9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F6E94F1-C584-4914-9039-B73306A9D5B6}" type="datetimeFigureOut">
              <a:rPr lang="en-US" smtClean="0"/>
              <a:pPr/>
              <a:t>2/7/2012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D3A6890-65C7-4294-95C3-A5092158F9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E94F1-C584-4914-9039-B73306A9D5B6}" type="datetimeFigureOut">
              <a:rPr lang="en-US" smtClean="0"/>
              <a:pPr/>
              <a:t>2/7/2012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3A6890-65C7-4294-95C3-A5092158F9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F6E94F1-C584-4914-9039-B73306A9D5B6}" type="datetimeFigureOut">
              <a:rPr lang="en-US" smtClean="0"/>
              <a:pPr/>
              <a:t>2/7/2012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D3A6890-65C7-4294-95C3-A5092158F9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E94F1-C584-4914-9039-B73306A9D5B6}" type="datetimeFigureOut">
              <a:rPr lang="en-US" smtClean="0"/>
              <a:pPr/>
              <a:t>2/7/2012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3A6890-65C7-4294-95C3-A5092158F9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F6E94F1-C584-4914-9039-B73306A9D5B6}" type="datetimeFigureOut">
              <a:rPr lang="en-US" smtClean="0"/>
              <a:pPr/>
              <a:t>2/7/2012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D3A6890-65C7-4294-95C3-A5092158F9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E94F1-C584-4914-9039-B73306A9D5B6}" type="datetimeFigureOut">
              <a:rPr lang="en-US" smtClean="0"/>
              <a:pPr/>
              <a:t>2/7/2012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3A6890-65C7-4294-95C3-A5092158F9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E94F1-C584-4914-9039-B73306A9D5B6}" type="datetimeFigureOut">
              <a:rPr lang="en-US" smtClean="0"/>
              <a:pPr/>
              <a:t>2/7/2012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3A6890-65C7-4294-95C3-A5092158F9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E94F1-C584-4914-9039-B73306A9D5B6}" type="datetimeFigureOut">
              <a:rPr lang="en-US" smtClean="0"/>
              <a:pPr/>
              <a:t>2/7/2012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3A6890-65C7-4294-95C3-A5092158F9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F6E94F1-C584-4914-9039-B73306A9D5B6}" type="datetimeFigureOut">
              <a:rPr lang="en-US" smtClean="0"/>
              <a:pPr/>
              <a:t>2/7/2012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3A6890-65C7-4294-95C3-A5092158F9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E94F1-C584-4914-9039-B73306A9D5B6}" type="datetimeFigureOut">
              <a:rPr lang="en-US" smtClean="0"/>
              <a:pPr/>
              <a:t>2/7/2012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3A6890-65C7-4294-95C3-A5092158F9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E94F1-C584-4914-9039-B73306A9D5B6}" type="datetimeFigureOut">
              <a:rPr lang="en-US" smtClean="0"/>
              <a:pPr/>
              <a:t>2/7/2012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3A6890-65C7-4294-95C3-A5092158F98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F6E94F1-C584-4914-9039-B73306A9D5B6}" type="datetimeFigureOut">
              <a:rPr lang="en-US" smtClean="0"/>
              <a:pPr/>
              <a:t>2/7/2012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D3A6890-65C7-4294-95C3-A5092158F9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Emotional Dimensions of gifted children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3539864"/>
            <a:ext cx="6096000" cy="217513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Challenges from Within and Without</a:t>
            </a:r>
          </a:p>
          <a:p>
            <a:endParaRPr lang="en-US" dirty="0" smtClean="0"/>
          </a:p>
          <a:p>
            <a:r>
              <a:rPr lang="en-US" i="1" dirty="0" smtClean="0"/>
              <a:t>When Gifted Kids Don’t Have All the Answers</a:t>
            </a:r>
            <a:r>
              <a:rPr lang="en-US" dirty="0" smtClean="0"/>
              <a:t> by Jim </a:t>
            </a:r>
            <a:r>
              <a:rPr lang="en-US" dirty="0" smtClean="0"/>
              <a:t>Delisle, </a:t>
            </a:r>
            <a:r>
              <a:rPr lang="en-US" dirty="0" err="1" smtClean="0"/>
              <a:t>Ph.D</a:t>
            </a:r>
            <a:r>
              <a:rPr lang="en-US" dirty="0" smtClean="0"/>
              <a:t> and Judy Galbraith, M.A</a:t>
            </a:r>
            <a:r>
              <a:rPr lang="en-US" smtClean="0"/>
              <a:t>.,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432560"/>
          </a:xfrm>
        </p:spPr>
        <p:txBody>
          <a:bodyPr>
            <a:normAutofit/>
          </a:bodyPr>
          <a:lstStyle/>
          <a:p>
            <a:r>
              <a:rPr lang="en-US" dirty="0" smtClean="0"/>
              <a:t>Other Categories of Giftedness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7239000" cy="439833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Gifted Girls</a:t>
            </a:r>
          </a:p>
          <a:p>
            <a:endParaRPr lang="en-US" sz="3600" dirty="0" smtClean="0"/>
          </a:p>
          <a:p>
            <a:r>
              <a:rPr lang="en-US" sz="3600" dirty="0" smtClean="0"/>
              <a:t>Gifted children from ethnic and cultural minorities</a:t>
            </a:r>
          </a:p>
          <a:p>
            <a:endParaRPr lang="en-US" sz="3600" dirty="0" smtClean="0"/>
          </a:p>
          <a:p>
            <a:r>
              <a:rPr lang="en-US" sz="3600" dirty="0" smtClean="0"/>
              <a:t>Gifted children with physical and learning differences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8382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Support Gifted Girls By:</a:t>
            </a:r>
            <a:endParaRPr lang="en-US" sz="4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5389098" y="2057400"/>
            <a:ext cx="3429000" cy="42672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Identify early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Encourage higher level math and science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Foster friendships with gifted peers with similar interests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Avoid sex-role stereo-typing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Encourage independence and risk-taking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Avoid having different expectations for girls than for boys</a:t>
            </a:r>
            <a:endParaRPr lang="en-US" sz="2000" dirty="0"/>
          </a:p>
        </p:txBody>
      </p:sp>
      <p:pic>
        <p:nvPicPr>
          <p:cNvPr id="9" name="Picture Placeholder 8" descr="girl with penci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8826" r="1882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381000"/>
            <a:ext cx="3733800" cy="1600200"/>
          </a:xfrm>
        </p:spPr>
        <p:txBody>
          <a:bodyPr>
            <a:normAutofit/>
          </a:bodyPr>
          <a:lstStyle/>
          <a:p>
            <a:r>
              <a:rPr lang="en-US" dirty="0" smtClean="0"/>
              <a:t>Ethnic and Cultural Minorities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098" y="2209800"/>
            <a:ext cx="3429000" cy="42672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Gifted minority students may not be recognized as talented because their gifts lie in areas that are celebrated by their ethnic group.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Tests can be culturally biased.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Cultural heritage influences how minority gifted students develop and express their talents.</a:t>
            </a:r>
          </a:p>
          <a:p>
            <a:endParaRPr lang="en-US" sz="2000" dirty="0"/>
          </a:p>
        </p:txBody>
      </p:sp>
      <p:pic>
        <p:nvPicPr>
          <p:cNvPr id="5" name="Picture Placeholder 4" descr="rainbow kids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357" b="235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0"/>
            <a:ext cx="3429000" cy="1981200"/>
          </a:xfrm>
        </p:spPr>
        <p:txBody>
          <a:bodyPr/>
          <a:lstStyle/>
          <a:p>
            <a:r>
              <a:rPr lang="en-US" dirty="0" smtClean="0"/>
              <a:t>Children with physical and Learning Differences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181600" y="1981200"/>
            <a:ext cx="3810000" cy="45720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These students are considered to be “Twice-Exceptional”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This is a highly underserved population.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Sometimes the inability to perform a task is associated with the inability to think and understand.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They can have uneven academic skills and may appear unmotivated.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They may act out and have low self-esteem.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We must focus on their strengths and need more opportunities to what they know in ways that are more suited to them.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/>
          </a:p>
        </p:txBody>
      </p:sp>
      <p:pic>
        <p:nvPicPr>
          <p:cNvPr id="5" name="Picture Placeholder 4" descr="parent-child20hand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Recognizing Problems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Signs of Trouble</a:t>
            </a:r>
          </a:p>
          <a:p>
            <a:pPr lvl="1"/>
            <a:r>
              <a:rPr lang="en-US" sz="2800" dirty="0" smtClean="0"/>
              <a:t>Underachievement (or Selective Consumer?)</a:t>
            </a:r>
          </a:p>
          <a:p>
            <a:pPr lvl="1"/>
            <a:r>
              <a:rPr lang="en-US" sz="2800" dirty="0" smtClean="0"/>
              <a:t>Dropping out of high school</a:t>
            </a:r>
          </a:p>
          <a:p>
            <a:pPr lvl="1"/>
            <a:r>
              <a:rPr lang="en-US" sz="2800" dirty="0" smtClean="0"/>
              <a:t>Low self-esteem</a:t>
            </a:r>
          </a:p>
          <a:p>
            <a:pPr lvl="1"/>
            <a:r>
              <a:rPr lang="en-US" sz="2800" dirty="0" smtClean="0"/>
              <a:t>Depression</a:t>
            </a:r>
          </a:p>
          <a:p>
            <a:pPr lvl="1"/>
            <a:endParaRPr lang="en-US" dirty="0"/>
          </a:p>
        </p:txBody>
      </p:sp>
      <p:pic>
        <p:nvPicPr>
          <p:cNvPr id="5" name="Picture 4" descr="Challenging Stud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4029746"/>
            <a:ext cx="3697422" cy="2304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Challenges from Within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Highly perceptive</a:t>
            </a:r>
          </a:p>
          <a:p>
            <a:r>
              <a:rPr lang="en-US" sz="4400" dirty="0" smtClean="0"/>
              <a:t>Highly involved</a:t>
            </a:r>
          </a:p>
          <a:p>
            <a:r>
              <a:rPr lang="en-US" sz="4400" dirty="0" smtClean="0"/>
              <a:t>Super-sensitive</a:t>
            </a:r>
          </a:p>
          <a:p>
            <a:r>
              <a:rPr lang="en-US" sz="4400" dirty="0" smtClean="0"/>
              <a:t>Perfectionist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381000"/>
            <a:ext cx="3429000" cy="2590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Extra Perception – Having a profound sensitivity to small differences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098" y="3124200"/>
            <a:ext cx="3429000" cy="3505200"/>
          </a:xfrm>
        </p:spPr>
        <p:txBody>
          <a:bodyPr/>
          <a:lstStyle/>
          <a:p>
            <a:r>
              <a:rPr lang="en-US" sz="1800" dirty="0" smtClean="0"/>
              <a:t>Highly perceptive to stimuli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Sounds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Sights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Smells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Touches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Tastes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Movements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Words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Patterns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Numbers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Physical phenomena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People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C:\Documents and Settings\salindburg\Local Settings\Temporary Internet Files\Content.IE5\1VQVIQ39\MC90023188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143000"/>
            <a:ext cx="3048000" cy="4066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381000"/>
            <a:ext cx="3429000" cy="2819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 Involvement – an unusual preoccupation with interests, tasks, materials and questions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2888566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Dream repetitively of treasured problems pictures, patterns or concerns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Perceive  </a:t>
            </a:r>
            <a:r>
              <a:rPr lang="en-US" sz="2000" dirty="0" smtClean="0"/>
              <a:t>greater levels of complexity which is interesting and meaningful</a:t>
            </a:r>
            <a:endParaRPr lang="en-US" sz="2000" dirty="0"/>
          </a:p>
        </p:txBody>
      </p:sp>
      <p:pic>
        <p:nvPicPr>
          <p:cNvPr id="5" name="Picture Placeholder 4" descr="outside learning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663682" y="1084143"/>
            <a:ext cx="4206240" cy="41199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228600"/>
            <a:ext cx="3429000" cy="2438400"/>
          </a:xfrm>
        </p:spPr>
        <p:txBody>
          <a:bodyPr>
            <a:normAutofit/>
          </a:bodyPr>
          <a:lstStyle/>
          <a:p>
            <a:r>
              <a:rPr lang="en-US" dirty="0" smtClean="0"/>
              <a:t>Uneven Integration – intellectual abilities are out of sync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098" y="2514600"/>
            <a:ext cx="3602502" cy="41148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Not exceptional across the board but that may be the expectation and assumption</a:t>
            </a:r>
          </a:p>
          <a:p>
            <a:pPr>
              <a:buFont typeface="Arial" pitchFamily="34" charset="0"/>
              <a:buChar char="•"/>
            </a:pPr>
            <a:endParaRPr lang="en-US" sz="1800" dirty="0" smtClean="0"/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No matter how intelligent, they may struggle with organizing their time, learning environments, assignments and struggle with taking notes</a:t>
            </a:r>
          </a:p>
          <a:p>
            <a:pPr>
              <a:buFont typeface="Arial" pitchFamily="34" charset="0"/>
              <a:buChar char="•"/>
            </a:pPr>
            <a:endParaRPr lang="en-US" sz="1800" dirty="0" smtClean="0"/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May have extremely strong verbal skills but also have a learning </a:t>
            </a:r>
            <a:r>
              <a:rPr lang="en-US" sz="1800" dirty="0" smtClean="0"/>
              <a:t>disability in reading</a:t>
            </a:r>
            <a:endParaRPr lang="en-US" sz="1800" dirty="0"/>
          </a:p>
        </p:txBody>
      </p:sp>
      <p:pic>
        <p:nvPicPr>
          <p:cNvPr id="5" name="Picture Placeholder 4" descr="question mark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40" r="24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81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Challenges from Without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239000" cy="5638800"/>
          </a:xfrm>
        </p:spPr>
        <p:txBody>
          <a:bodyPr/>
          <a:lstStyle/>
          <a:p>
            <a:r>
              <a:rPr lang="en-US" dirty="0" smtClean="0"/>
              <a:t>The Eight Great Gripes</a:t>
            </a:r>
          </a:p>
          <a:p>
            <a:pPr marL="749808" lvl="1" indent="-457200">
              <a:buFont typeface="+mj-lt"/>
              <a:buAutoNum type="arabicPeriod"/>
            </a:pPr>
            <a:r>
              <a:rPr lang="en-US" dirty="0" smtClean="0"/>
              <a:t>No one explains what being gifted is all about-it’s kept a big secret.</a:t>
            </a:r>
          </a:p>
          <a:p>
            <a:pPr marL="749808" lvl="1" indent="-457200">
              <a:buFont typeface="+mj-lt"/>
              <a:buAutoNum type="arabicPeriod"/>
            </a:pPr>
            <a:r>
              <a:rPr lang="en-US" dirty="0" smtClean="0"/>
              <a:t>School is too easy and too boring.</a:t>
            </a:r>
          </a:p>
          <a:p>
            <a:pPr marL="749808" lvl="1" indent="-457200">
              <a:buFont typeface="+mj-lt"/>
              <a:buAutoNum type="arabicPeriod"/>
            </a:pPr>
            <a:r>
              <a:rPr lang="en-US" dirty="0" smtClean="0"/>
              <a:t>Parents, teachers, and friends expect us to be perfect all the time.</a:t>
            </a:r>
          </a:p>
          <a:p>
            <a:pPr marL="749808" lvl="1" indent="-457200">
              <a:buFont typeface="+mj-lt"/>
              <a:buAutoNum type="arabicPeriod"/>
            </a:pPr>
            <a:r>
              <a:rPr lang="en-US" dirty="0" smtClean="0"/>
              <a:t>Friends who really understand us are few and far between.</a:t>
            </a:r>
          </a:p>
          <a:p>
            <a:pPr marL="749808" lvl="1" indent="-457200">
              <a:buFont typeface="+mj-lt"/>
              <a:buAutoNum type="arabicPeriod"/>
            </a:pPr>
            <a:r>
              <a:rPr lang="en-US" dirty="0" smtClean="0"/>
              <a:t>Kids often tease us about being smart.</a:t>
            </a:r>
          </a:p>
          <a:p>
            <a:pPr marL="749808" lvl="1" indent="-457200">
              <a:buFont typeface="+mj-lt"/>
              <a:buAutoNum type="arabicPeriod"/>
            </a:pPr>
            <a:r>
              <a:rPr lang="en-US" dirty="0" smtClean="0"/>
              <a:t>We feel overwhelmed by the number of things we can do in life.</a:t>
            </a:r>
          </a:p>
          <a:p>
            <a:pPr marL="749808" lvl="1" indent="-457200">
              <a:buFont typeface="+mj-lt"/>
              <a:buAutoNum type="arabicPeriod"/>
            </a:pPr>
            <a:r>
              <a:rPr lang="en-US" dirty="0" smtClean="0"/>
              <a:t>We feel different and alienated.</a:t>
            </a:r>
          </a:p>
          <a:p>
            <a:pPr marL="749808" lvl="1" indent="-457200">
              <a:buFont typeface="+mj-lt"/>
              <a:buAutoNum type="arabicPeriod"/>
            </a:pPr>
            <a:r>
              <a:rPr lang="en-US" dirty="0" smtClean="0"/>
              <a:t>We worry about world problems and fell helpless to do anything about them.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Different Ways of Being Gifted,</a:t>
            </a:r>
            <a:br>
              <a:rPr lang="en-US" dirty="0" smtClean="0"/>
            </a:br>
            <a:r>
              <a:rPr lang="en-US" dirty="0" smtClean="0"/>
              <a:t>Different Emotional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3200" b="1" dirty="0" smtClean="0"/>
              <a:t>Gifted kids come in all </a:t>
            </a:r>
          </a:p>
          <a:p>
            <a:pPr algn="ctr">
              <a:buNone/>
            </a:pPr>
            <a:r>
              <a:rPr lang="en-US" sz="3200" b="1" dirty="0" smtClean="0"/>
              <a:t>shapes and sizes.</a:t>
            </a:r>
          </a:p>
          <a:p>
            <a:pPr algn="ctr">
              <a:buNone/>
            </a:pPr>
            <a:endParaRPr lang="en-US" sz="3200" b="1" dirty="0" smtClean="0"/>
          </a:p>
          <a:p>
            <a:pPr algn="ctr">
              <a:buNone/>
            </a:pPr>
            <a:r>
              <a:rPr lang="en-US" sz="3200" b="1" dirty="0" smtClean="0"/>
              <a:t>Too often we try to fit them into the stereotype of what we </a:t>
            </a:r>
            <a:r>
              <a:rPr lang="en-US" sz="3200" b="1" i="1" dirty="0" smtClean="0"/>
              <a:t>think</a:t>
            </a:r>
            <a:r>
              <a:rPr lang="en-US" sz="3200" b="1" dirty="0" smtClean="0"/>
              <a:t> </a:t>
            </a:r>
          </a:p>
          <a:p>
            <a:pPr algn="ctr">
              <a:buNone/>
            </a:pPr>
            <a:r>
              <a:rPr lang="en-US" sz="3200" b="1" dirty="0" smtClean="0"/>
              <a:t>a gifted child should look like.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05400" y="381000"/>
            <a:ext cx="3712698" cy="2057400"/>
          </a:xfrm>
        </p:spPr>
        <p:txBody>
          <a:bodyPr>
            <a:noAutofit/>
          </a:bodyPr>
          <a:lstStyle/>
          <a:p>
            <a:r>
              <a:rPr lang="en-US" sz="4000" dirty="0" smtClean="0"/>
              <a:t>Quantity and Quality of Intelligence</a:t>
            </a:r>
            <a:endParaRPr lang="en-US" sz="4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5389098" y="2514600"/>
            <a:ext cx="3429000" cy="40386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There is a difference between a child who has a very high IQ of 150 and a gifted child who has an IQ of 130.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We need to offer different levels of support.</a:t>
            </a:r>
            <a:endParaRPr lang="en-US" sz="2400" dirty="0"/>
          </a:p>
        </p:txBody>
      </p:sp>
      <p:pic>
        <p:nvPicPr>
          <p:cNvPr id="7" name="Picture Placeholder 6" descr="hs students table group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4487" b="144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Accelerated and Enriched Learners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Enriched</a:t>
            </a:r>
          </a:p>
          <a:p>
            <a:pPr lvl="1"/>
            <a:r>
              <a:rPr lang="en-US" dirty="0" smtClean="0"/>
              <a:t>Become wholly involved or immersed in a problem</a:t>
            </a:r>
          </a:p>
          <a:p>
            <a:pPr lvl="1"/>
            <a:r>
              <a:rPr lang="en-US" dirty="0" smtClean="0"/>
              <a:t>The learning process is more important that accumulating more knowledge</a:t>
            </a:r>
          </a:p>
          <a:p>
            <a:pPr lvl="1"/>
            <a:r>
              <a:rPr lang="en-US" dirty="0" smtClean="0"/>
              <a:t>Tend to be reflective and more emotionally mature</a:t>
            </a:r>
          </a:p>
          <a:p>
            <a:pPr lvl="1"/>
            <a:r>
              <a:rPr lang="en-US" dirty="0" smtClean="0"/>
              <a:t>Often have a keen sense of humor</a:t>
            </a:r>
          </a:p>
          <a:p>
            <a:pPr lvl="1"/>
            <a:r>
              <a:rPr lang="en-US" dirty="0" smtClean="0"/>
              <a:t>Are passionate about a subject, project or cause and pursue it with fierce energy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mtClean="0"/>
              <a:t>Accelerated	</a:t>
            </a:r>
          </a:p>
          <a:p>
            <a:pPr lvl="1"/>
            <a:r>
              <a:rPr lang="en-US" smtClean="0"/>
              <a:t>Interested in mastering/integrating complex material</a:t>
            </a:r>
          </a:p>
          <a:p>
            <a:pPr lvl="1"/>
            <a:r>
              <a:rPr lang="en-US" smtClean="0"/>
              <a:t>Learn quickly and recall easily</a:t>
            </a:r>
          </a:p>
          <a:p>
            <a:pPr lvl="1"/>
            <a:r>
              <a:rPr lang="en-US" smtClean="0"/>
              <a:t>Highly efficient processors</a:t>
            </a:r>
          </a:p>
          <a:p>
            <a:pPr lvl="1"/>
            <a:r>
              <a:rPr lang="en-US" smtClean="0"/>
              <a:t>Crave new information and harder problems</a:t>
            </a:r>
          </a:p>
          <a:p>
            <a:pPr lvl="1"/>
            <a:r>
              <a:rPr lang="en-US" smtClean="0"/>
              <a:t>Fulfilled by mastering higher levels of material and application to increasingly difficult problems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141</TotalTime>
  <Words>725</Words>
  <Application>Microsoft Office PowerPoint</Application>
  <PresentationFormat>On-screen Show (4:3)</PresentationFormat>
  <Paragraphs>121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Opulent</vt:lpstr>
      <vt:lpstr>Emotional Dimensions of gifted children</vt:lpstr>
      <vt:lpstr>Challenges from Within</vt:lpstr>
      <vt:lpstr>Extra Perception – Having a profound sensitivity to small differences</vt:lpstr>
      <vt:lpstr>High Involvement – an unusual preoccupation with interests, tasks, materials and questions</vt:lpstr>
      <vt:lpstr>Uneven Integration – intellectual abilities are out of sync </vt:lpstr>
      <vt:lpstr>Challenges from Without</vt:lpstr>
      <vt:lpstr>Different Ways of Being Gifted, Different Emotional Needs</vt:lpstr>
      <vt:lpstr>Quantity and Quality of Intelligence</vt:lpstr>
      <vt:lpstr>Accelerated and Enriched Learners</vt:lpstr>
      <vt:lpstr>Other Categories of Giftedness</vt:lpstr>
      <vt:lpstr>Support Gifted Girls By:</vt:lpstr>
      <vt:lpstr>Ethnic and Cultural Minorities</vt:lpstr>
      <vt:lpstr>Children with physical and Learning Differences</vt:lpstr>
      <vt:lpstr>Recognizing Problems </vt:lpstr>
    </vt:vector>
  </TitlesOfParts>
  <Company>Missoula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Emotional Dimensions of gifted children</dc:title>
  <dc:creator>salindburg</dc:creator>
  <cp:lastModifiedBy>salindburg</cp:lastModifiedBy>
  <cp:revision>9</cp:revision>
  <dcterms:created xsi:type="dcterms:W3CDTF">2012-02-07T05:28:01Z</dcterms:created>
  <dcterms:modified xsi:type="dcterms:W3CDTF">2012-02-08T00:46:28Z</dcterms:modified>
</cp:coreProperties>
</file>